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sx="100000" sy="100000" kx="0" ky="0" algn="b" rotWithShape="0" blurRad="50800" dist="50800" dir="5400000">
              <a:srgbClr val="EEECE1"/>
            </a:outerShdw>
          </a:effectLst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sx="100000" sy="100000" kx="0" ky="0" algn="b" rotWithShape="0" blurRad="50800" dist="50800" dir="5400000">
              <a:srgbClr val="EEECE1"/>
            </a:outerShdw>
          </a:effectLst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s://asecuritysite.com/encryption/htest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/>
          <a:lstStyle/>
          <a:p>
            <a:pPr algn="l" defTabSz="877823">
              <a:defRPr b="1" sz="3743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27"/>
              <a:t>Hashing Types.</a:t>
            </a:r>
            <a:br>
              <a:rPr b="0" sz="1727"/>
            </a:br>
            <a:r>
              <a:rPr b="0" sz="1727"/>
              <a:t>Hashing Methods.</a:t>
            </a:r>
            <a:br>
              <a:rPr b="0" sz="1727"/>
            </a:br>
            <a:r>
              <a:rPr b="0" sz="1727"/>
              <a:t>Salting.</a:t>
            </a:r>
            <a:br>
              <a:rPr b="0" sz="1727"/>
            </a:br>
            <a:r>
              <a:rPr b="0" sz="1727"/>
              <a:t>Collisions.</a:t>
            </a:r>
            <a:br>
              <a:rPr b="0" sz="1727"/>
            </a:br>
            <a:r>
              <a:rPr b="0" sz="1727"/>
              <a:t>LM and NTLM Hashes (Windows).</a:t>
            </a:r>
            <a:br>
              <a:rPr b="0" sz="1727"/>
            </a:br>
            <a:r>
              <a:rPr b="0" sz="1727"/>
              <a:t>Hash Benchmarks.</a:t>
            </a:r>
            <a:br>
              <a:rPr b="0" sz="1727"/>
            </a:br>
            <a:r>
              <a:rPr b="0" sz="1727"/>
              <a:t>Message Authentication Codes (MACs).</a:t>
            </a:r>
            <a:br>
              <a:rPr b="0" sz="1727"/>
            </a:br>
            <a:r>
              <a:rPr b="0" sz="1727"/>
              <a:t>OTP/HOTP.</a:t>
            </a:r>
            <a:br>
              <a:rPr b="0" sz="1727"/>
            </a:br>
            <a:br>
              <a:rPr b="0" sz="1727"/>
            </a:br>
            <a:br>
              <a:rPr b="0" sz="1727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b="0" sz="1727"/>
              <a:t>http://asecuritysite.com/crypto03</a:t>
            </a:r>
            <a:br>
              <a:rPr b="0" sz="1727"/>
            </a:br>
            <a:r>
              <a:rPr b="0" sz="1727"/>
              <a:t>http://asecuritysite.com/encryption</a:t>
            </a:r>
            <a:br>
              <a:rPr b="0" sz="1727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pPr/>
            <a:r>
              <a:t>Brute Force - How many hash codes?</a:t>
            </a:r>
          </a:p>
        </p:txBody>
      </p:sp>
      <p:sp>
        <p:nvSpPr>
          <p:cNvPr id="17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b="1" sz="3705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10"/>
              <a:t>Hashing Types.</a:t>
            </a:r>
            <a:br>
              <a:rPr b="0" sz="1710"/>
            </a:br>
            <a:r>
              <a:rPr sz="1710"/>
              <a:t>Hashing Methods.</a:t>
            </a:r>
            <a:br>
              <a:rPr sz="1710"/>
            </a:br>
            <a:r>
              <a:rPr b="0" sz="1710"/>
              <a:t>Salting.</a:t>
            </a:r>
            <a:br>
              <a:rPr b="0" sz="1710"/>
            </a:br>
            <a:r>
              <a:rPr b="0" sz="1710"/>
              <a:t>Collisions.</a:t>
            </a:r>
            <a:br>
              <a:rPr b="0" sz="1710"/>
            </a:br>
            <a:r>
              <a:rPr b="0" sz="1710"/>
              <a:t>LM and NTLM Hashes (Windows).</a:t>
            </a:r>
            <a:br>
              <a:rPr b="0" sz="1710"/>
            </a:br>
            <a:r>
              <a:rPr b="0" sz="1710"/>
              <a:t>Hash Benchmarks.</a:t>
            </a:r>
            <a:br>
              <a:rPr b="0" sz="1710"/>
            </a:br>
            <a:r>
              <a:rPr b="0" sz="1710"/>
              <a:t>Message Authentication Codes (MACs).</a:t>
            </a:r>
            <a:br>
              <a:rPr b="0" sz="1710"/>
            </a:br>
            <a:r>
              <a:rPr b="0" sz="1710"/>
              <a:t>OTP/HOTP.</a:t>
            </a:r>
            <a:br>
              <a:rPr b="0" sz="1710"/>
            </a:br>
            <a:r>
              <a:rPr b="0" sz="1710"/>
              <a:t>Secret Shares.</a:t>
            </a:r>
            <a:br>
              <a:rPr b="0" sz="1710"/>
            </a:br>
            <a:br>
              <a:rPr b="0" sz="1710"/>
            </a:br>
            <a:r>
              <a:rPr sz="2565">
                <a:solidFill>
                  <a:srgbClr val="000000"/>
                </a:solidFill>
              </a:rPr>
              <a:t>Prof Bill Buchanan OBE</a:t>
            </a:r>
            <a:br>
              <a:rPr sz="2565">
                <a:solidFill>
                  <a:srgbClr val="000000"/>
                </a:solidFill>
              </a:rPr>
            </a:br>
            <a:r>
              <a:rPr b="0" sz="1710"/>
              <a:t>http://asecuritysite.com/crypto03</a:t>
            </a:r>
            <a:br>
              <a:rPr b="0" sz="1710"/>
            </a:br>
            <a:r>
              <a:rPr b="0" sz="1710"/>
              <a:t>http://asecuritysite.com/encryption</a:t>
            </a:r>
            <a:br>
              <a:rPr b="0" sz="171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Tex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/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/>
          <a:lstStyle/>
          <a:p>
            <a:pPr algn="l" defTabSz="896111">
              <a:defRPr b="1" sz="3822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64"/>
              <a:t>Hashing Types.</a:t>
            </a:r>
            <a:br>
              <a:rPr b="0" sz="1764"/>
            </a:br>
            <a:r>
              <a:rPr b="0" sz="1764"/>
              <a:t>Hashing Methods.</a:t>
            </a:r>
            <a:br>
              <a:rPr b="0" sz="1764"/>
            </a:br>
            <a:r>
              <a:rPr sz="1764"/>
              <a:t>Salting.</a:t>
            </a:r>
            <a:br>
              <a:rPr sz="1764"/>
            </a:br>
            <a:r>
              <a:rPr b="0" sz="1764"/>
              <a:t>Collisions.</a:t>
            </a:r>
            <a:br>
              <a:rPr b="0" sz="1764"/>
            </a:br>
            <a:r>
              <a:rPr b="0" sz="1764"/>
              <a:t>LM and NTLM Hashes (Windows).</a:t>
            </a:r>
            <a:br>
              <a:rPr b="0" sz="1764"/>
            </a:br>
            <a:r>
              <a:rPr b="0" sz="1764"/>
              <a:t>Hash Benchmarks.</a:t>
            </a:r>
            <a:br>
              <a:rPr b="0" sz="1764"/>
            </a:br>
            <a:r>
              <a:rPr b="0" sz="1764"/>
              <a:t>Message Authentication Codes (MACs).</a:t>
            </a:r>
            <a:br>
              <a:rPr b="0" sz="1764"/>
            </a:br>
            <a:r>
              <a:rPr b="0" sz="1764"/>
              <a:t>OTP/HOTP.</a:t>
            </a:r>
            <a:br>
              <a:rPr b="0" sz="1764"/>
            </a:br>
            <a:r>
              <a:rPr b="0" sz="1764"/>
              <a:t>Secret Shares.</a:t>
            </a:r>
            <a:br>
              <a:rPr b="0" sz="1764"/>
            </a:br>
            <a:br>
              <a:rPr b="0" sz="1764"/>
            </a:br>
            <a:r>
              <a:rPr sz="2646">
                <a:solidFill>
                  <a:srgbClr val="000000"/>
                </a:solidFill>
              </a:rPr>
              <a:t>Prof Bill Buchanan OBE</a:t>
            </a:r>
            <a:br>
              <a:rPr sz="2646">
                <a:solidFill>
                  <a:srgbClr val="000000"/>
                </a:solidFill>
              </a:rPr>
            </a:br>
            <a:r>
              <a:rPr b="0" sz="1764"/>
              <a:t>http://asecuritysite.com/crypto03</a:t>
            </a:r>
            <a:br>
              <a:rPr b="0" sz="1764"/>
            </a:br>
            <a:r>
              <a:rPr b="0" sz="1764"/>
              <a:t>http://asecuritysite.com/encryption</a:t>
            </a:r>
            <a:br>
              <a:rPr b="0" sz="1764"/>
            </a:br>
          </a:p>
        </p:txBody>
      </p:sp>
      <p:pic>
        <p:nvPicPr>
          <p:cNvPr id="193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Content Placeholder 2"/>
          <p:cNvSpPr txBox="1"/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1800"/>
              <a:t>Hashing Types.</a:t>
            </a:r>
            <a:br>
              <a:rPr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b="0" sz="1800"/>
              <a:t>OTP/HOTP.</a:t>
            </a:r>
            <a:br>
              <a:rPr b="0" sz="1800"/>
            </a:br>
            <a:r>
              <a:rPr b="0" sz="1800"/>
              <a:t>Secret Shares.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/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b="1" sz="3743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27"/>
              <a:t>Hashing Types.</a:t>
            </a:r>
            <a:br>
              <a:rPr b="0" sz="1727"/>
            </a:br>
            <a:r>
              <a:rPr b="0" sz="1727"/>
              <a:t>Hashing Methods.</a:t>
            </a:r>
            <a:br>
              <a:rPr b="0" sz="1727"/>
            </a:br>
            <a:r>
              <a:rPr b="0" sz="1727"/>
              <a:t>Salting.</a:t>
            </a:r>
            <a:br>
              <a:rPr b="0" sz="1727"/>
            </a:br>
            <a:r>
              <a:rPr sz="1727"/>
              <a:t>Collisions.</a:t>
            </a:r>
            <a:br>
              <a:rPr sz="1727"/>
            </a:br>
            <a:r>
              <a:rPr b="0" sz="1727"/>
              <a:t>LM and NTLM Hashes (Windows).</a:t>
            </a:r>
            <a:br>
              <a:rPr b="0" sz="1727"/>
            </a:br>
            <a:r>
              <a:rPr b="0" sz="1727"/>
              <a:t>Hash Benchmarks.</a:t>
            </a:r>
            <a:br>
              <a:rPr b="0" sz="1727"/>
            </a:br>
            <a:r>
              <a:rPr b="0" sz="1727"/>
              <a:t>Message Authentication Codes (MACs).</a:t>
            </a:r>
            <a:br>
              <a:rPr b="0" sz="1727"/>
            </a:br>
            <a:r>
              <a:rPr b="0" sz="1727"/>
              <a:t>OTP/HOTP.</a:t>
            </a:r>
            <a:br>
              <a:rPr b="0" sz="1727"/>
            </a:br>
            <a:r>
              <a:rPr b="0" sz="1727"/>
              <a:t>Secret Shares.</a:t>
            </a:r>
            <a:br>
              <a:rPr b="0" sz="1727"/>
            </a:br>
            <a:br>
              <a:rPr b="0" sz="1727"/>
            </a:br>
            <a:r>
              <a:rPr sz="2592">
                <a:solidFill>
                  <a:srgbClr val="000000"/>
                </a:solidFill>
              </a:rPr>
              <a:t>Prof Bill Buchanan OBE</a:t>
            </a:r>
            <a:br>
              <a:rPr sz="2592">
                <a:solidFill>
                  <a:srgbClr val="000000"/>
                </a:solidFill>
              </a:rPr>
            </a:br>
            <a:r>
              <a:rPr b="0" sz="1727"/>
              <a:t>http://asecuritysite.com/crypto03</a:t>
            </a:r>
            <a:br>
              <a:rPr b="0" sz="1727"/>
            </a:br>
            <a:r>
              <a:rPr b="0" sz="1727"/>
              <a:t>http://asecuritysite.com/encryption</a:t>
            </a:r>
            <a:br>
              <a:rPr b="0" sz="1727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b="1" sz="3509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619"/>
              <a:t>Hashing Types.</a:t>
            </a:r>
            <a:br>
              <a:rPr b="0" sz="1619"/>
            </a:br>
            <a:r>
              <a:rPr b="0" sz="1619"/>
              <a:t>Hashing Methods.</a:t>
            </a:r>
            <a:br>
              <a:rPr b="0" sz="1619"/>
            </a:br>
            <a:r>
              <a:rPr b="0" sz="1619"/>
              <a:t>Salting.</a:t>
            </a:r>
            <a:br>
              <a:rPr b="0" sz="1619"/>
            </a:br>
            <a:r>
              <a:rPr b="0" sz="1619"/>
              <a:t>Collisions</a:t>
            </a:r>
            <a:r>
              <a:rPr sz="1619"/>
              <a:t>.</a:t>
            </a:r>
            <a:br>
              <a:rPr sz="1619"/>
            </a:br>
            <a:r>
              <a:rPr sz="1619"/>
              <a:t>LM and NTLM Hashes (Windows).</a:t>
            </a:r>
            <a:br>
              <a:rPr sz="1619"/>
            </a:br>
            <a:r>
              <a:rPr b="0" sz="1619"/>
              <a:t>Hash Benchmarks.</a:t>
            </a:r>
            <a:br>
              <a:rPr b="0" sz="1619"/>
            </a:br>
            <a:r>
              <a:rPr b="0" sz="1619"/>
              <a:t>Message Authentication Codes (MACs).</a:t>
            </a:r>
            <a:br>
              <a:rPr b="0" sz="1619"/>
            </a:br>
            <a:r>
              <a:rPr b="0" sz="1619"/>
              <a:t>OTP/HOTP.</a:t>
            </a:r>
            <a:br>
              <a:rPr b="0" sz="1619"/>
            </a:br>
            <a:r>
              <a:rPr b="0" sz="1619"/>
              <a:t>Secret Shares.</a:t>
            </a:r>
            <a:br>
              <a:rPr b="0" sz="1619"/>
            </a:br>
            <a:br>
              <a:rPr b="0" sz="1619"/>
            </a:br>
            <a:r>
              <a:rPr sz="2430">
                <a:solidFill>
                  <a:srgbClr val="000000"/>
                </a:solidFill>
              </a:rPr>
              <a:t>Prof Bill Buchanan OBE</a:t>
            </a:r>
            <a:br>
              <a:rPr sz="2430">
                <a:solidFill>
                  <a:srgbClr val="000000"/>
                </a:solidFill>
              </a:rPr>
            </a:br>
            <a:r>
              <a:rPr b="0" sz="1619"/>
              <a:t>http://asecuritysite.com/crypto03</a:t>
            </a:r>
            <a:br>
              <a:rPr b="0" sz="1619"/>
            </a:br>
            <a:r>
              <a:rPr b="0" sz="1619"/>
              <a:t>http://asecuritysite.com/encryption</a:t>
            </a:r>
            <a:br>
              <a:rPr b="0" sz="1619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/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/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 Crackers/Bit Coin Miners</a:t>
            </a:r>
          </a:p>
        </p:txBody>
      </p:sp>
      <p:sp>
        <p:nvSpPr>
          <p:cNvPr id="24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/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b="1" sz="3861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782"/>
              <a:t>Hashing Types.</a:t>
            </a:r>
            <a:br>
              <a:rPr b="0" sz="1782"/>
            </a:br>
            <a:r>
              <a:rPr b="0" sz="1782"/>
              <a:t>Hashing Methods.</a:t>
            </a:r>
            <a:br>
              <a:rPr b="0" sz="1782"/>
            </a:br>
            <a:r>
              <a:rPr b="0" sz="1782"/>
              <a:t>Salting.</a:t>
            </a:r>
            <a:br>
              <a:rPr b="0" sz="1782"/>
            </a:br>
            <a:r>
              <a:rPr b="0" sz="1782"/>
              <a:t>Collisions.</a:t>
            </a:r>
            <a:br>
              <a:rPr b="0" sz="1782"/>
            </a:br>
            <a:r>
              <a:rPr b="0" sz="1782"/>
              <a:t>LM and NTLM Hashes (Windows).</a:t>
            </a:r>
            <a:br>
              <a:rPr b="0" sz="1782"/>
            </a:br>
            <a:r>
              <a:rPr sz="1782"/>
              <a:t>Hash Benchmarks.</a:t>
            </a:r>
            <a:br>
              <a:rPr sz="1782"/>
            </a:br>
            <a:r>
              <a:rPr b="0" sz="1782"/>
              <a:t>Message Authentication Codes (MACs).</a:t>
            </a:r>
            <a:br>
              <a:rPr b="0" sz="1782"/>
            </a:br>
            <a:r>
              <a:rPr b="0" sz="1782"/>
              <a:t>OTP/HOTP.</a:t>
            </a:r>
            <a:br>
              <a:rPr b="0" sz="1782"/>
            </a:br>
            <a:br>
              <a:rPr b="0" sz="1782"/>
            </a:br>
            <a:br>
              <a:rPr b="0" sz="1782"/>
            </a:br>
            <a:r>
              <a:rPr sz="2673">
                <a:solidFill>
                  <a:srgbClr val="000000"/>
                </a:solidFill>
              </a:rPr>
              <a:t>Prof Bill Buchanan OBE</a:t>
            </a:r>
            <a:br>
              <a:rPr sz="2673">
                <a:solidFill>
                  <a:srgbClr val="000000"/>
                </a:solidFill>
              </a:rPr>
            </a:br>
            <a:r>
              <a:rPr b="0" sz="1782"/>
              <a:t>http://asecuritysite.com/crypto03</a:t>
            </a:r>
            <a:br>
              <a:rPr b="0" sz="1782"/>
            </a:br>
            <a:r>
              <a:rPr b="0" sz="1782"/>
              <a:t>http://asecuritysite.com/encryption</a:t>
            </a:r>
            <a:br>
              <a:rPr b="0" sz="1782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/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sz="1800"/>
              <a:t>Message Authentication Codes (MACs).</a:t>
            </a:r>
            <a:br>
              <a:rPr sz="1800"/>
            </a:br>
            <a:r>
              <a:rPr b="0"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http://asecuritysite.com/crypto02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Content Placeholder 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" y="1"/>
            <a:ext cx="914237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/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b="0" sz="1800"/>
              <a:t>Hashing Types.</a:t>
            </a:r>
            <a:br>
              <a:rPr b="0" sz="1800"/>
            </a:br>
            <a:r>
              <a:rPr b="0" sz="1800"/>
              <a:t>Hashing Methods.</a:t>
            </a:r>
            <a:br>
              <a:rPr b="0" sz="1800"/>
            </a:br>
            <a:r>
              <a:rPr b="0" sz="1800"/>
              <a:t>Salting.</a:t>
            </a:r>
            <a:br>
              <a:rPr b="0" sz="1800"/>
            </a:br>
            <a:r>
              <a:rPr b="0" sz="1800"/>
              <a:t>Collisions.</a:t>
            </a:r>
            <a:br>
              <a:rPr b="0" sz="1800"/>
            </a:br>
            <a:r>
              <a:rPr b="0" sz="1800"/>
              <a:t>LM and NTLM Hashes (Windows).</a:t>
            </a:r>
            <a:br>
              <a:rPr b="0" sz="1800"/>
            </a:br>
            <a:r>
              <a:rPr b="0" sz="1800"/>
              <a:t>Hash Benchmarks.</a:t>
            </a:r>
            <a:br>
              <a:rPr b="0" sz="1800"/>
            </a:br>
            <a:r>
              <a:rPr b="0" sz="1800"/>
              <a:t>Message Authentication Codes (MACs).</a:t>
            </a:r>
            <a:br>
              <a:rPr b="0" sz="1800"/>
            </a:br>
            <a:r>
              <a:rPr b="0" sz="1800"/>
              <a:t>OTP/HOTP.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http://asecuritysite.com/crypto03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Hashcat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http://asecuritysite.com/crypto02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27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b="1" sz="2900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b="1" sz="2900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b="1" sz="2900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275" name="Content Placeholder 2"/>
          <p:cNvSpPr txBox="1"/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b="1" sz="1100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281" name="Content Placeholder 2"/>
          <p:cNvSpPr txBox="1"/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287" name="Content Placeholder 2"/>
          <p:cNvSpPr txBox="1"/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300" name="Content Placeholder 2"/>
          <p:cNvSpPr txBox="1"/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</a:t>
            </a:r>
          </a:p>
        </p:txBody>
      </p:sp>
      <p:sp>
        <p:nvSpPr>
          <p:cNvPr id="304" name="Content Placeholder 2"/>
          <p:cNvSpPr txBox="1"/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/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pPr/>
            <a:r>
              <a:t>dict2.txt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/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Hashing</a:t>
            </a:r>
            <a:br/>
            <a:br/>
            <a:r>
              <a:rPr sz="3200"/>
              <a:t>Brute Force (-a 3)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http://asecuritysite.com/crypto02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322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/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pPr/>
            <a:r>
              <a:t>Brute Force - How many hash codes?</a:t>
            </a:r>
          </a:p>
        </p:txBody>
      </p:sp>
      <p:sp>
        <p:nvSpPr>
          <p:cNvPr id="32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lvl="2" marL="1131569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 – Brute Force</a:t>
            </a:r>
          </a:p>
        </p:txBody>
      </p:sp>
      <p:sp>
        <p:nvSpPr>
          <p:cNvPr id="328" name="Content Placeholder 2"/>
          <p:cNvSpPr txBox="1"/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/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Hashcat – Brute Force</a:t>
            </a:r>
          </a:p>
        </p:txBody>
      </p:sp>
      <p:sp>
        <p:nvSpPr>
          <p:cNvPr id="334" name="Content Placeholder 2"/>
          <p:cNvSpPr txBox="1"/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/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/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/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/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b="1" sz="2784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b="1" sz="1200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/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/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/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3: Hashing</a:t>
            </a:r>
            <a:br/>
            <a:br/>
            <a:r>
              <a:rPr sz="3200"/>
              <a:t>Rules and Lists</a:t>
            </a:r>
            <a:br>
              <a:rPr sz="3200"/>
            </a:br>
            <a:br>
              <a:rPr sz="32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http://asecuritysite.com/crypto02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35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90" cy="37719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600"/>
                <a:gridCol w="101600"/>
                <a:gridCol w="132824"/>
                <a:gridCol w="101600"/>
                <a:gridCol w="101600"/>
                <a:gridCol w="125265"/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Name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Function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Description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Example Rule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Input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Output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123456</a:t>
            </a:r>
          </a:p>
          <a:p>
            <a:pPr/>
            <a:r>
              <a:t>12345</a:t>
            </a:r>
          </a:p>
          <a:p>
            <a:pPr/>
            <a:r>
              <a:t>123456789</a:t>
            </a:r>
          </a:p>
          <a:p>
            <a:pPr/>
            <a:r>
              <a:t>password</a:t>
            </a:r>
          </a:p>
          <a:p>
            <a:pPr/>
            <a:r>
              <a:t>iloveyou</a:t>
            </a:r>
          </a:p>
          <a:p>
            <a:pPr/>
            <a:r>
              <a:t>princess</a:t>
            </a:r>
          </a:p>
          <a:p>
            <a:pPr/>
            <a:r>
              <a:t>1234567</a:t>
            </a:r>
          </a:p>
          <a:p>
            <a:pPr/>
            <a:r>
              <a:t>rockyou</a:t>
            </a:r>
          </a:p>
          <a:p>
            <a:pPr/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abc123</a:t>
            </a:r>
          </a:p>
          <a:p>
            <a:pPr/>
            <a:r>
              <a:t>nicole</a:t>
            </a:r>
          </a:p>
          <a:p>
            <a:pPr/>
            <a:r>
              <a:t>daniel</a:t>
            </a:r>
          </a:p>
          <a:p>
            <a:pPr/>
            <a:r>
              <a:t>babygirl</a:t>
            </a:r>
          </a:p>
          <a:p>
            <a:pPr/>
            <a:r>
              <a:t>monkey</a:t>
            </a:r>
          </a:p>
          <a:p>
            <a:pPr/>
            <a:r>
              <a:t>lovely</a:t>
            </a:r>
          </a:p>
          <a:p>
            <a:pPr/>
            <a:r>
              <a:t>jessica</a:t>
            </a:r>
          </a:p>
          <a:p>
            <a:pPr/>
            <a:r>
              <a:t>anthony</a:t>
            </a:r>
          </a:p>
          <a:p>
            <a:pPr/>
            <a:r>
              <a:t>friends</a:t>
            </a:r>
          </a:p>
          <a:p>
            <a:pPr/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pPr/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90" cy="37719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600"/>
                <a:gridCol w="101600"/>
                <a:gridCol w="132824"/>
                <a:gridCol w="101600"/>
                <a:gridCol w="101600"/>
                <a:gridCol w="125265"/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Name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Function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Description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Example Rule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Input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Output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pPr/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/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90" cy="37719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600"/>
                <a:gridCol w="101600"/>
                <a:gridCol w="132824"/>
                <a:gridCol w="101600"/>
                <a:gridCol w="101600"/>
                <a:gridCol w="125265"/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Name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Function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Description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Example Rule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Input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Output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Ed1nburgh123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/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90" cy="37719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1600"/>
                <a:gridCol w="101600"/>
                <a:gridCol w="132824"/>
                <a:gridCol w="101600"/>
                <a:gridCol w="101600"/>
                <a:gridCol w="125265"/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Name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Function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Description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Example Rule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Input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00"/>
                        <a:t>Output Word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pPr/>
            <a:r>
              <a:t>Hashcat – With Battlefield Hash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